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2" r:id="rId5"/>
    <p:sldId id="263" r:id="rId6"/>
    <p:sldId id="258" r:id="rId7"/>
    <p:sldId id="270" r:id="rId8"/>
    <p:sldId id="277" r:id="rId9"/>
    <p:sldId id="276" r:id="rId10"/>
    <p:sldId id="278" r:id="rId11"/>
    <p:sldId id="269" r:id="rId12"/>
    <p:sldId id="264" r:id="rId13"/>
    <p:sldId id="265" r:id="rId14"/>
    <p:sldId id="268" r:id="rId15"/>
    <p:sldId id="266" r:id="rId16"/>
    <p:sldId id="271" r:id="rId17"/>
    <p:sldId id="267" r:id="rId18"/>
    <p:sldId id="272" r:id="rId19"/>
    <p:sldId id="273" r:id="rId20"/>
    <p:sldId id="274" r:id="rId21"/>
    <p:sldId id="275" r:id="rId22"/>
    <p:sldId id="260" r:id="rId23"/>
    <p:sldId id="280" r:id="rId24"/>
    <p:sldId id="281" r:id="rId25"/>
    <p:sldId id="282" r:id="rId26"/>
    <p:sldId id="279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638DBC39-6FF9-40D2-8706-EE7C3152DE26}">
          <p14:sldIdLst>
            <p14:sldId id="256"/>
            <p14:sldId id="257"/>
            <p14:sldId id="259"/>
            <p14:sldId id="262"/>
            <p14:sldId id="263"/>
            <p14:sldId id="258"/>
            <p14:sldId id="270"/>
            <p14:sldId id="277"/>
            <p14:sldId id="276"/>
            <p14:sldId id="278"/>
            <p14:sldId id="269"/>
            <p14:sldId id="264"/>
            <p14:sldId id="265"/>
            <p14:sldId id="268"/>
            <p14:sldId id="266"/>
            <p14:sldId id="271"/>
            <p14:sldId id="267"/>
            <p14:sldId id="272"/>
            <p14:sldId id="273"/>
            <p14:sldId id="274"/>
            <p14:sldId id="275"/>
            <p14:sldId id="260"/>
            <p14:sldId id="280"/>
            <p14:sldId id="281"/>
            <p14:sldId id="282"/>
            <p14:sldId id="27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9" d="100"/>
          <a:sy n="69" d="100"/>
        </p:scale>
        <p:origin x="56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en-SG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en-SG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7A62A8-5DFE-46E3-B4D7-39C28822D322}" type="datetimeFigureOut">
              <a:rPr lang="en-SG" smtClean="0"/>
              <a:t>22/6/2021</a:t>
            </a:fld>
            <a:endParaRPr lang="en-SG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A9B32-33D3-4469-9C29-4D0F4D467A9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2207031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SG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SG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7A62A8-5DFE-46E3-B4D7-39C28822D322}" type="datetimeFigureOut">
              <a:rPr lang="en-SG" smtClean="0"/>
              <a:t>22/6/2021</a:t>
            </a:fld>
            <a:endParaRPr lang="en-SG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A9B32-33D3-4469-9C29-4D0F4D467A9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632203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SG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SG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7A62A8-5DFE-46E3-B4D7-39C28822D322}" type="datetimeFigureOut">
              <a:rPr lang="en-SG" smtClean="0"/>
              <a:t>22/6/2021</a:t>
            </a:fld>
            <a:endParaRPr lang="en-SG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A9B32-33D3-4469-9C29-4D0F4D467A9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5540242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SG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SG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7A62A8-5DFE-46E3-B4D7-39C28822D322}" type="datetimeFigureOut">
              <a:rPr lang="en-SG" smtClean="0"/>
              <a:t>22/6/2021</a:t>
            </a:fld>
            <a:endParaRPr lang="en-SG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A9B32-33D3-4469-9C29-4D0F4D467A9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2209963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en-SG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7A62A8-5DFE-46E3-B4D7-39C28822D322}" type="datetimeFigureOut">
              <a:rPr lang="en-SG" smtClean="0"/>
              <a:t>22/6/2021</a:t>
            </a:fld>
            <a:endParaRPr lang="en-SG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A9B32-33D3-4469-9C29-4D0F4D467A9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5058167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SG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SG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SG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7A62A8-5DFE-46E3-B4D7-39C28822D322}" type="datetimeFigureOut">
              <a:rPr lang="en-SG" smtClean="0"/>
              <a:t>22/6/2021</a:t>
            </a:fld>
            <a:endParaRPr lang="en-SG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A9B32-33D3-4469-9C29-4D0F4D467A9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4910171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SG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SG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SG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7A62A8-5DFE-46E3-B4D7-39C28822D322}" type="datetimeFigureOut">
              <a:rPr lang="en-SG" smtClean="0"/>
              <a:t>22/6/2021</a:t>
            </a:fld>
            <a:endParaRPr lang="en-SG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A9B32-33D3-4469-9C29-4D0F4D467A9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3200295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SG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7A62A8-5DFE-46E3-B4D7-39C28822D322}" type="datetimeFigureOut">
              <a:rPr lang="en-SG" smtClean="0"/>
              <a:t>22/6/2021</a:t>
            </a:fld>
            <a:endParaRPr lang="en-SG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A9B32-33D3-4469-9C29-4D0F4D467A9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9589455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7A62A8-5DFE-46E3-B4D7-39C28822D322}" type="datetimeFigureOut">
              <a:rPr lang="en-SG" smtClean="0"/>
              <a:t>22/6/2021</a:t>
            </a:fld>
            <a:endParaRPr lang="en-SG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A9B32-33D3-4469-9C29-4D0F4D467A9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7842800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SG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SG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7A62A8-5DFE-46E3-B4D7-39C28822D322}" type="datetimeFigureOut">
              <a:rPr lang="en-SG" smtClean="0"/>
              <a:t>22/6/2021</a:t>
            </a:fld>
            <a:endParaRPr lang="en-SG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A9B32-33D3-4469-9C29-4D0F4D467A9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296484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SG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7A62A8-5DFE-46E3-B4D7-39C28822D322}" type="datetimeFigureOut">
              <a:rPr lang="en-SG" smtClean="0"/>
              <a:t>22/6/2021</a:t>
            </a:fld>
            <a:endParaRPr lang="en-SG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A9B32-33D3-4469-9C29-4D0F4D467A9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8966117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SG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SG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7A62A8-5DFE-46E3-B4D7-39C28822D322}" type="datetimeFigureOut">
              <a:rPr lang="en-SG" smtClean="0"/>
              <a:t>22/6/2021</a:t>
            </a:fld>
            <a:endParaRPr lang="en-SG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CA9B32-33D3-4469-9C29-4D0F4D467A9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2438097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imulated_annealing" TargetMode="External"/><Relationship Id="rId2" Type="http://schemas.openxmlformats.org/officeDocument/2006/relationships/hyperlink" Target="https://www.youtube.com/watch?v=C86j1AoMRr0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Retsediv/ChristofidesAlgorithm/blob/master/christofides.py" TargetMode="External"/><Relationship Id="rId4" Type="http://schemas.openxmlformats.org/officeDocument/2006/relationships/hyperlink" Target="https://www.geeksforgeeks.org/traveling-salesman-problem-tsp-implementation/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-1"/>
            <a:ext cx="12192000" cy="2918691"/>
          </a:xfrm>
        </p:spPr>
        <p:txBody>
          <a:bodyPr/>
          <a:lstStyle/>
          <a:p>
            <a:r>
              <a:rPr lang="en-SG" dirty="0" smtClean="0"/>
              <a:t>Travelling Salesman problem</a:t>
            </a:r>
            <a:br>
              <a:rPr lang="en-SG" dirty="0" smtClean="0"/>
            </a:br>
            <a:endParaRPr lang="en-SG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0" y="3195782"/>
            <a:ext cx="12192000" cy="3662218"/>
          </a:xfrm>
        </p:spPr>
        <p:txBody>
          <a:bodyPr/>
          <a:lstStyle/>
          <a:p>
            <a:r>
              <a:rPr lang="en-SG" dirty="0" smtClean="0"/>
              <a:t>108753208 </a:t>
            </a:r>
            <a:r>
              <a:rPr lang="zh-TW" altLang="en-US" dirty="0" smtClean="0"/>
              <a:t>葉冠宏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5044475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68218"/>
          </a:xfrm>
        </p:spPr>
        <p:txBody>
          <a:bodyPr/>
          <a:lstStyle/>
          <a:p>
            <a:endParaRPr lang="en-SG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90" y="2549235"/>
            <a:ext cx="12072019" cy="2198255"/>
          </a:xfrm>
        </p:spPr>
      </p:pic>
    </p:spTree>
    <p:extLst>
      <p:ext uri="{BB962C8B-B14F-4D97-AF65-F5344CB8AC3E}">
        <p14:creationId xmlns:p14="http://schemas.microsoft.com/office/powerpoint/2010/main" val="17782469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914400"/>
          </a:xfrm>
        </p:spPr>
        <p:txBody>
          <a:bodyPr/>
          <a:lstStyle/>
          <a:p>
            <a:r>
              <a:rPr lang="en-SG" altLang="zh-TW" dirty="0" smtClean="0"/>
              <a:t>Comparison3-Ant Colony Optimization Algorithm</a:t>
            </a:r>
            <a:endParaRPr lang="en-SG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00" y="914401"/>
            <a:ext cx="3835168" cy="1515845"/>
          </a:xfr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6168" y="960983"/>
            <a:ext cx="3329375" cy="1524114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3063" y="1001682"/>
            <a:ext cx="3248281" cy="1493218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084" y="3637744"/>
            <a:ext cx="3967584" cy="1679582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6822" y="3637744"/>
            <a:ext cx="3632562" cy="155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4571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68218"/>
          </a:xfrm>
        </p:spPr>
        <p:txBody>
          <a:bodyPr/>
          <a:lstStyle/>
          <a:p>
            <a:endParaRPr lang="en-SG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5382" y="688109"/>
            <a:ext cx="9661236" cy="5523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5443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68218"/>
          </a:xfrm>
        </p:spPr>
        <p:txBody>
          <a:bodyPr/>
          <a:lstStyle/>
          <a:p>
            <a:endParaRPr lang="en-SG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66021" y="763175"/>
            <a:ext cx="9259958" cy="5301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7282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68218"/>
          </a:xfrm>
        </p:spPr>
        <p:txBody>
          <a:bodyPr/>
          <a:lstStyle/>
          <a:p>
            <a:endParaRPr lang="en-SG" dirty="0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4202" y="1016000"/>
            <a:ext cx="9914212" cy="5135418"/>
          </a:xfrm>
        </p:spPr>
      </p:pic>
    </p:spTree>
    <p:extLst>
      <p:ext uri="{BB962C8B-B14F-4D97-AF65-F5344CB8AC3E}">
        <p14:creationId xmlns:p14="http://schemas.microsoft.com/office/powerpoint/2010/main" val="29193779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68218"/>
          </a:xfrm>
        </p:spPr>
        <p:txBody>
          <a:bodyPr/>
          <a:lstStyle/>
          <a:p>
            <a:endParaRPr lang="en-SG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8618" y="1142124"/>
            <a:ext cx="9134763" cy="5030595"/>
          </a:xfrm>
        </p:spPr>
      </p:pic>
    </p:spTree>
    <p:extLst>
      <p:ext uri="{BB962C8B-B14F-4D97-AF65-F5344CB8AC3E}">
        <p14:creationId xmlns:p14="http://schemas.microsoft.com/office/powerpoint/2010/main" val="9956508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68218"/>
          </a:xfrm>
        </p:spPr>
        <p:txBody>
          <a:bodyPr/>
          <a:lstStyle/>
          <a:p>
            <a:endParaRPr lang="en-SG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770" y="1062182"/>
            <a:ext cx="10061593" cy="4987635"/>
          </a:xfrm>
        </p:spPr>
      </p:pic>
    </p:spTree>
    <p:extLst>
      <p:ext uri="{BB962C8B-B14F-4D97-AF65-F5344CB8AC3E}">
        <p14:creationId xmlns:p14="http://schemas.microsoft.com/office/powerpoint/2010/main" val="11726133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68218"/>
          </a:xfrm>
        </p:spPr>
        <p:txBody>
          <a:bodyPr/>
          <a:lstStyle/>
          <a:p>
            <a:endParaRPr lang="en-SG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483" y="1095835"/>
            <a:ext cx="10695034" cy="4676891"/>
          </a:xfrm>
        </p:spPr>
      </p:pic>
    </p:spTree>
    <p:extLst>
      <p:ext uri="{BB962C8B-B14F-4D97-AF65-F5344CB8AC3E}">
        <p14:creationId xmlns:p14="http://schemas.microsoft.com/office/powerpoint/2010/main" val="23967122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68218"/>
          </a:xfrm>
        </p:spPr>
        <p:txBody>
          <a:bodyPr/>
          <a:lstStyle/>
          <a:p>
            <a:endParaRPr lang="en-SG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781" y="1039812"/>
            <a:ext cx="10506437" cy="4871459"/>
          </a:xfrm>
        </p:spPr>
      </p:pic>
    </p:spTree>
    <p:extLst>
      <p:ext uri="{BB962C8B-B14F-4D97-AF65-F5344CB8AC3E}">
        <p14:creationId xmlns:p14="http://schemas.microsoft.com/office/powerpoint/2010/main" val="10887888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68218"/>
          </a:xfrm>
        </p:spPr>
        <p:txBody>
          <a:bodyPr/>
          <a:lstStyle/>
          <a:p>
            <a:endParaRPr lang="en-SG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030" y="1089183"/>
            <a:ext cx="10436024" cy="4581943"/>
          </a:xfrm>
        </p:spPr>
      </p:pic>
    </p:spTree>
    <p:extLst>
      <p:ext uri="{BB962C8B-B14F-4D97-AF65-F5344CB8AC3E}">
        <p14:creationId xmlns:p14="http://schemas.microsoft.com/office/powerpoint/2010/main" val="41607978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97527"/>
          </a:xfrm>
        </p:spPr>
        <p:txBody>
          <a:bodyPr/>
          <a:lstStyle/>
          <a:p>
            <a:r>
              <a:rPr lang="en-US" dirty="0" smtClean="0"/>
              <a:t>Problem definition</a:t>
            </a:r>
            <a:endParaRPr lang="en-SG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0" y="997528"/>
            <a:ext cx="12192000" cy="5860472"/>
          </a:xfrm>
        </p:spPr>
        <p:txBody>
          <a:bodyPr/>
          <a:lstStyle/>
          <a:p>
            <a:r>
              <a:rPr lang="en-US" dirty="0" smtClean="0"/>
              <a:t>1. Salesman starts from one city</a:t>
            </a:r>
          </a:p>
          <a:p>
            <a:r>
              <a:rPr lang="en-US" dirty="0" smtClean="0"/>
              <a:t>2.Go to all other city just once</a:t>
            </a:r>
          </a:p>
          <a:p>
            <a:r>
              <a:rPr lang="en-US" dirty="0" smtClean="0"/>
              <a:t>3.And come back to the original city</a:t>
            </a:r>
          </a:p>
          <a:p>
            <a:endParaRPr lang="en-US" dirty="0" smtClean="0"/>
          </a:p>
          <a:p>
            <a:r>
              <a:rPr lang="en-US" dirty="0" smtClean="0"/>
              <a:t>Goal: finding the least cost(distance) path with above conditions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5606777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68218"/>
          </a:xfrm>
        </p:spPr>
        <p:txBody>
          <a:bodyPr/>
          <a:lstStyle/>
          <a:p>
            <a:endParaRPr lang="en-SG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05" y="868219"/>
            <a:ext cx="9695567" cy="5182976"/>
          </a:xfrm>
        </p:spPr>
      </p:pic>
    </p:spTree>
    <p:extLst>
      <p:ext uri="{BB962C8B-B14F-4D97-AF65-F5344CB8AC3E}">
        <p14:creationId xmlns:p14="http://schemas.microsoft.com/office/powerpoint/2010/main" val="20646967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68218"/>
          </a:xfrm>
        </p:spPr>
        <p:txBody>
          <a:bodyPr/>
          <a:lstStyle/>
          <a:p>
            <a:endParaRPr lang="en-SG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765" y="978648"/>
            <a:ext cx="9964207" cy="5126589"/>
          </a:xfrm>
        </p:spPr>
      </p:pic>
    </p:spTree>
    <p:extLst>
      <p:ext uri="{BB962C8B-B14F-4D97-AF65-F5344CB8AC3E}">
        <p14:creationId xmlns:p14="http://schemas.microsoft.com/office/powerpoint/2010/main" val="38440270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960582"/>
          </a:xfrm>
        </p:spPr>
        <p:txBody>
          <a:bodyPr/>
          <a:lstStyle/>
          <a:p>
            <a:r>
              <a:rPr lang="en-SG" dirty="0" smtClean="0"/>
              <a:t>input</a:t>
            </a:r>
            <a:r>
              <a:rPr lang="zh-TW" altLang="en-US" dirty="0" smtClean="0"/>
              <a:t>產生</a:t>
            </a:r>
            <a:endParaRPr lang="en-SG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60583"/>
            <a:ext cx="4060898" cy="3657599"/>
          </a:xfr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2212" y="1073482"/>
            <a:ext cx="7929975" cy="3343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2091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914400"/>
          </a:xfrm>
        </p:spPr>
        <p:txBody>
          <a:bodyPr/>
          <a:lstStyle/>
          <a:p>
            <a:r>
              <a:rPr lang="zh-TW" altLang="en-US" dirty="0" smtClean="0"/>
              <a:t>實驗</a:t>
            </a:r>
            <a:r>
              <a:rPr lang="en-US" altLang="zh-TW" dirty="0" smtClean="0"/>
              <a:t>-</a:t>
            </a:r>
            <a:r>
              <a:rPr lang="en-SG" dirty="0" err="1" smtClean="0"/>
              <a:t>Christofides</a:t>
            </a:r>
            <a:r>
              <a:rPr lang="en-SG" dirty="0"/>
              <a:t>, Brute force</a:t>
            </a:r>
            <a:endParaRPr lang="en-SG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14401"/>
            <a:ext cx="7150232" cy="2791408"/>
          </a:xfr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0232" y="3827846"/>
            <a:ext cx="5037750" cy="2720736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0" y="3705809"/>
            <a:ext cx="7047345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800" dirty="0" smtClean="0"/>
              <a:t>1.Approximation </a:t>
            </a:r>
            <a:r>
              <a:rPr lang="en-SG" sz="2800" dirty="0"/>
              <a:t>ratio </a:t>
            </a:r>
            <a:r>
              <a:rPr lang="zh-TW" altLang="en-US" sz="2800" dirty="0" smtClean="0"/>
              <a:t>在</a:t>
            </a:r>
            <a:r>
              <a:rPr lang="en-US" altLang="zh-TW" sz="2800" dirty="0" smtClean="0"/>
              <a:t>city&lt;10</a:t>
            </a:r>
            <a:r>
              <a:rPr lang="zh-TW" altLang="en-US" sz="2800" dirty="0" smtClean="0"/>
              <a:t>時都維持在</a:t>
            </a:r>
            <a:r>
              <a:rPr lang="en-US" altLang="zh-TW" sz="2800" dirty="0" smtClean="0"/>
              <a:t>1.1</a:t>
            </a:r>
            <a:r>
              <a:rPr lang="zh-TW" altLang="en-US" sz="2800" dirty="0" smtClean="0"/>
              <a:t>以下</a:t>
            </a:r>
            <a:endParaRPr lang="en-US" altLang="zh-TW" sz="2800" dirty="0" smtClean="0"/>
          </a:p>
          <a:p>
            <a:r>
              <a:rPr lang="en-US" altLang="zh-TW" sz="2800" dirty="0" smtClean="0"/>
              <a:t>2.</a:t>
            </a:r>
            <a:r>
              <a:rPr lang="zh-TW" altLang="en-US" sz="2800" dirty="0" smtClean="0"/>
              <a:t>每次</a:t>
            </a:r>
            <a:r>
              <a:rPr lang="zh-TW" altLang="en-US" sz="2800" dirty="0"/>
              <a:t>跑</a:t>
            </a:r>
            <a:r>
              <a:rPr lang="zh-TW" altLang="en-US" sz="2800" dirty="0" smtClean="0"/>
              <a:t>的</a:t>
            </a:r>
            <a:r>
              <a:rPr lang="en-US" altLang="zh-TW" sz="2800" dirty="0" smtClean="0"/>
              <a:t>cost, path</a:t>
            </a:r>
            <a:r>
              <a:rPr lang="zh-TW" altLang="en-US" sz="2800" dirty="0" smtClean="0"/>
              <a:t>結果</a:t>
            </a:r>
            <a:r>
              <a:rPr lang="zh-TW" altLang="en-US" sz="2800" dirty="0"/>
              <a:t>都</a:t>
            </a:r>
            <a:r>
              <a:rPr lang="zh-TW" altLang="en-US" sz="2800" dirty="0" smtClean="0"/>
              <a:t>一樣</a:t>
            </a:r>
            <a:endParaRPr lang="en-US" altLang="zh-TW" sz="2800" dirty="0" smtClean="0"/>
          </a:p>
          <a:p>
            <a:r>
              <a:rPr lang="en-US" altLang="zh-TW" sz="2800" dirty="0" smtClean="0"/>
              <a:t>3.</a:t>
            </a:r>
            <a:r>
              <a:rPr lang="zh-TW" altLang="en-US" sz="2800" dirty="0" smtClean="0"/>
              <a:t>所</a:t>
            </a:r>
            <a:r>
              <a:rPr lang="zh-TW" altLang="en-US" sz="2800" dirty="0"/>
              <a:t>花費</a:t>
            </a:r>
            <a:r>
              <a:rPr lang="zh-TW" altLang="en-US" sz="2800" dirty="0" smtClean="0"/>
              <a:t>時間不多</a:t>
            </a:r>
            <a:endParaRPr lang="en-US" altLang="zh-TW" sz="2800" dirty="0" smtClean="0"/>
          </a:p>
          <a:p>
            <a:r>
              <a:rPr lang="en-US" altLang="zh-TW" sz="2800" dirty="0" smtClean="0"/>
              <a:t>4.</a:t>
            </a:r>
            <a:r>
              <a:rPr lang="zh-TW" altLang="en-US" sz="2800" dirty="0" smtClean="0"/>
              <a:t>可以跑至多</a:t>
            </a:r>
            <a:r>
              <a:rPr lang="en-US" altLang="zh-TW" sz="2800" dirty="0" smtClean="0"/>
              <a:t>city</a:t>
            </a:r>
            <a:r>
              <a:rPr lang="zh-TW" altLang="en-US" sz="2800" dirty="0" smtClean="0"/>
              <a:t>時</a:t>
            </a:r>
            <a:endParaRPr lang="en-US" altLang="zh-TW" sz="2800" dirty="0"/>
          </a:p>
          <a:p>
            <a:endParaRPr lang="en-US" altLang="zh-TW" dirty="0" smtClean="0"/>
          </a:p>
          <a:p>
            <a:endParaRPr lang="en-SG" dirty="0"/>
          </a:p>
        </p:txBody>
      </p:sp>
      <p:sp>
        <p:nvSpPr>
          <p:cNvPr id="7" name="文字方塊 6"/>
          <p:cNvSpPr txBox="1"/>
          <p:nvPr/>
        </p:nvSpPr>
        <p:spPr>
          <a:xfrm>
            <a:off x="7435273" y="1071418"/>
            <a:ext cx="413789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Brute</a:t>
            </a:r>
            <a:r>
              <a:rPr lang="zh-TW" altLang="en-US" sz="2800" dirty="0" smtClean="0"/>
              <a:t> </a:t>
            </a:r>
            <a:r>
              <a:rPr lang="en-US" sz="2800" dirty="0" smtClean="0"/>
              <a:t>force</a:t>
            </a:r>
            <a:r>
              <a:rPr lang="zh-TW" altLang="en-US" sz="2800" dirty="0" smtClean="0"/>
              <a:t>在</a:t>
            </a:r>
            <a:r>
              <a:rPr lang="en-US" altLang="zh-TW" sz="2800" dirty="0" smtClean="0"/>
              <a:t>city</a:t>
            </a:r>
            <a:r>
              <a:rPr lang="zh-TW" altLang="en-US" sz="2800" dirty="0" smtClean="0"/>
              <a:t>小於</a:t>
            </a:r>
            <a:r>
              <a:rPr lang="en-US" altLang="zh-TW" sz="2800" dirty="0" smtClean="0"/>
              <a:t>10</a:t>
            </a:r>
            <a:r>
              <a:rPr lang="zh-TW" altLang="en-US" sz="2800" dirty="0" smtClean="0"/>
              <a:t>時很快，但在超過</a:t>
            </a:r>
            <a:r>
              <a:rPr lang="en-US" altLang="zh-TW" sz="2800" dirty="0" smtClean="0"/>
              <a:t>10</a:t>
            </a:r>
            <a:r>
              <a:rPr lang="zh-TW" altLang="en-US" sz="2800" dirty="0" smtClean="0"/>
              <a:t>時就變得很慢了</a:t>
            </a:r>
            <a:endParaRPr lang="en-SG" sz="2800" dirty="0"/>
          </a:p>
        </p:txBody>
      </p:sp>
    </p:spTree>
    <p:extLst>
      <p:ext uri="{BB962C8B-B14F-4D97-AF65-F5344CB8AC3E}">
        <p14:creationId xmlns:p14="http://schemas.microsoft.com/office/powerpoint/2010/main" val="14271679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914400"/>
          </a:xfrm>
        </p:spPr>
        <p:txBody>
          <a:bodyPr/>
          <a:lstStyle/>
          <a:p>
            <a:r>
              <a:rPr lang="zh-TW" altLang="en-US" dirty="0" smtClean="0"/>
              <a:t>實驗</a:t>
            </a:r>
            <a:r>
              <a:rPr lang="en-US" altLang="zh-TW" dirty="0"/>
              <a:t>-Simulated annealing </a:t>
            </a:r>
            <a:endParaRPr lang="en-SG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914401"/>
            <a:ext cx="5772727" cy="4421966"/>
          </a:xfr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2725" y="914401"/>
            <a:ext cx="6450211" cy="2900217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5772725" y="4027055"/>
            <a:ext cx="641927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000" dirty="0"/>
              <a:t>Simulated annealing </a:t>
            </a:r>
            <a:r>
              <a:rPr lang="en-SG" sz="2000" dirty="0" smtClean="0"/>
              <a:t>cost</a:t>
            </a:r>
            <a:r>
              <a:rPr lang="zh-TW" altLang="en-US" sz="2000" dirty="0" smtClean="0"/>
              <a:t>及</a:t>
            </a:r>
            <a:r>
              <a:rPr lang="en-US" altLang="zh-TW" sz="2000" dirty="0" smtClean="0"/>
              <a:t>path</a:t>
            </a:r>
            <a:r>
              <a:rPr lang="zh-TW" altLang="en-US" sz="2000" dirty="0" smtClean="0"/>
              <a:t>的結果在</a:t>
            </a:r>
            <a:r>
              <a:rPr lang="en-US" altLang="zh-TW" sz="2000" dirty="0" smtClean="0"/>
              <a:t>city&lt;9</a:t>
            </a:r>
            <a:r>
              <a:rPr lang="zh-TW" altLang="en-US" sz="2000" dirty="0" smtClean="0"/>
              <a:t>時不管跑幾次都一樣</a:t>
            </a:r>
            <a:r>
              <a:rPr lang="en-US" altLang="zh-TW" sz="2000" dirty="0" smtClean="0"/>
              <a:t>,</a:t>
            </a:r>
            <a:r>
              <a:rPr lang="zh-TW" altLang="en-US" sz="2000" dirty="0" smtClean="0"/>
              <a:t>但隨著</a:t>
            </a:r>
            <a:r>
              <a:rPr lang="en-US" altLang="zh-TW" sz="2000" dirty="0" smtClean="0"/>
              <a:t>city&gt;=9</a:t>
            </a:r>
            <a:r>
              <a:rPr lang="zh-TW" altLang="en-US" sz="2000" dirty="0" smtClean="0"/>
              <a:t>之後每次跑的結果會略為波動。</a:t>
            </a:r>
            <a:endParaRPr lang="en-US" altLang="zh-TW" sz="2000" dirty="0" smtClean="0"/>
          </a:p>
          <a:p>
            <a:r>
              <a:rPr lang="en-US" altLang="zh-TW" sz="2000" dirty="0" smtClean="0"/>
              <a:t> </a:t>
            </a:r>
          </a:p>
          <a:p>
            <a:r>
              <a:rPr lang="zh-TW" altLang="en-US" sz="2000" dirty="0" smtClean="0"/>
              <a:t>有時候</a:t>
            </a:r>
            <a:r>
              <a:rPr lang="zh-TW" altLang="en-US" sz="2000" dirty="0"/>
              <a:t>花的時間略長</a:t>
            </a:r>
            <a:r>
              <a:rPr lang="zh-TW" altLang="en-US" sz="2000" dirty="0" smtClean="0"/>
              <a:t>，但</a:t>
            </a:r>
            <a:r>
              <a:rPr lang="en-US" altLang="zh-TW" sz="2000" dirty="0" smtClean="0"/>
              <a:t>approximation ratio </a:t>
            </a:r>
            <a:r>
              <a:rPr lang="zh-TW" altLang="en-US" sz="2000" dirty="0" smtClean="0"/>
              <a:t>都蠻好的，在</a:t>
            </a:r>
            <a:r>
              <a:rPr lang="en-US" altLang="zh-TW" sz="2000" dirty="0" smtClean="0"/>
              <a:t>1.1</a:t>
            </a:r>
            <a:r>
              <a:rPr lang="zh-TW" altLang="en-US" sz="2000" dirty="0" smtClean="0"/>
              <a:t>左右，而其會</a:t>
            </a:r>
            <a:r>
              <a:rPr lang="zh-TW" altLang="en-US" sz="2000" dirty="0"/>
              <a:t>隨樣本數越</a:t>
            </a:r>
            <a:r>
              <a:rPr lang="zh-TW" altLang="en-US" sz="2000" dirty="0" smtClean="0"/>
              <a:t>多而上升。</a:t>
            </a:r>
            <a:endParaRPr lang="en-US" altLang="zh-TW" sz="2000" dirty="0"/>
          </a:p>
        </p:txBody>
      </p:sp>
    </p:spTree>
    <p:extLst>
      <p:ext uri="{BB962C8B-B14F-4D97-AF65-F5344CB8AC3E}">
        <p14:creationId xmlns:p14="http://schemas.microsoft.com/office/powerpoint/2010/main" val="40985669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914400"/>
          </a:xfrm>
        </p:spPr>
        <p:txBody>
          <a:bodyPr/>
          <a:lstStyle/>
          <a:p>
            <a:r>
              <a:rPr lang="zh-TW" altLang="en-US" dirty="0" smtClean="0"/>
              <a:t>實驗</a:t>
            </a:r>
            <a:r>
              <a:rPr lang="en-US" altLang="zh-TW" dirty="0"/>
              <a:t>-Ant Colony Optimization </a:t>
            </a:r>
            <a:endParaRPr lang="en-SG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24532"/>
            <a:ext cx="5809673" cy="4443112"/>
          </a:xfr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9672" y="824532"/>
            <a:ext cx="6407321" cy="2943904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5809672" y="3870036"/>
            <a:ext cx="631767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Ant Colony </a:t>
            </a:r>
            <a:r>
              <a:rPr lang="en-US" sz="2000" dirty="0" smtClean="0"/>
              <a:t>Optimization </a:t>
            </a:r>
            <a:r>
              <a:rPr lang="zh-TW" altLang="en-US" sz="2000" dirty="0" smtClean="0"/>
              <a:t>所呈現的平均 </a:t>
            </a:r>
            <a:r>
              <a:rPr lang="en-US" altLang="zh-TW" sz="2000" dirty="0" smtClean="0"/>
              <a:t>approximation ratio </a:t>
            </a:r>
            <a:r>
              <a:rPr lang="zh-TW" altLang="en-US" sz="2000" dirty="0" smtClean="0"/>
              <a:t>都偏高，即使在很低樣本的時候，大約在</a:t>
            </a:r>
            <a:r>
              <a:rPr lang="en-US" altLang="zh-TW" sz="2000" dirty="0" smtClean="0"/>
              <a:t>1.5</a:t>
            </a:r>
            <a:r>
              <a:rPr lang="zh-TW" altLang="en-US" sz="2000" dirty="0" smtClean="0"/>
              <a:t>左右。</a:t>
            </a:r>
            <a:endParaRPr lang="en-US" altLang="zh-TW" sz="2000" dirty="0" smtClean="0"/>
          </a:p>
          <a:p>
            <a:r>
              <a:rPr lang="zh-TW" altLang="en-US" sz="2000" dirty="0" smtClean="0"/>
              <a:t>而且每次跑的實驗結果都不一樣。</a:t>
            </a:r>
            <a:endParaRPr lang="en-US" altLang="zh-TW" sz="2000" dirty="0" smtClean="0"/>
          </a:p>
        </p:txBody>
      </p:sp>
    </p:spTree>
    <p:extLst>
      <p:ext uri="{BB962C8B-B14F-4D97-AF65-F5344CB8AC3E}">
        <p14:creationId xmlns:p14="http://schemas.microsoft.com/office/powerpoint/2010/main" val="26949513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68218"/>
          </a:xfrm>
        </p:spPr>
        <p:txBody>
          <a:bodyPr/>
          <a:lstStyle/>
          <a:p>
            <a:r>
              <a:rPr lang="en-SG" dirty="0" smtClean="0"/>
              <a:t>Reference</a:t>
            </a:r>
            <a:endParaRPr lang="en-SG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0" y="868220"/>
            <a:ext cx="12192000" cy="5989780"/>
          </a:xfrm>
        </p:spPr>
        <p:txBody>
          <a:bodyPr/>
          <a:lstStyle/>
          <a:p>
            <a:r>
              <a:rPr lang="en-SG" dirty="0">
                <a:hlinkClick r:id="rId2"/>
              </a:rPr>
              <a:t>https://</a:t>
            </a:r>
            <a:r>
              <a:rPr lang="en-SG" dirty="0" smtClean="0">
                <a:hlinkClick r:id="rId2"/>
              </a:rPr>
              <a:t>www.youtube.com/watch?v=C86j1AoMRr0</a:t>
            </a:r>
            <a:endParaRPr lang="en-SG" dirty="0" smtClean="0"/>
          </a:p>
          <a:p>
            <a:r>
              <a:rPr lang="en-SG" dirty="0">
                <a:hlinkClick r:id="rId3"/>
              </a:rPr>
              <a:t>https://</a:t>
            </a:r>
            <a:r>
              <a:rPr lang="en-SG" dirty="0" smtClean="0">
                <a:hlinkClick r:id="rId3"/>
              </a:rPr>
              <a:t>en.wikipedia.org/wiki/Simulated_annealing</a:t>
            </a:r>
            <a:endParaRPr lang="en-SG" dirty="0" smtClean="0"/>
          </a:p>
          <a:p>
            <a:r>
              <a:rPr lang="en-SG" dirty="0">
                <a:hlinkClick r:id="rId4"/>
              </a:rPr>
              <a:t>https://www.geeksforgeeks.org/traveling-salesman-problem-tsp-implementation</a:t>
            </a:r>
            <a:r>
              <a:rPr lang="en-SG" dirty="0" smtClean="0">
                <a:hlinkClick r:id="rId4"/>
              </a:rPr>
              <a:t>/</a:t>
            </a:r>
            <a:endParaRPr lang="en-SG" dirty="0" smtClean="0"/>
          </a:p>
          <a:p>
            <a:r>
              <a:rPr lang="en-SG" dirty="0">
                <a:hlinkClick r:id="rId5"/>
              </a:rPr>
              <a:t>https://</a:t>
            </a:r>
            <a:r>
              <a:rPr lang="en-SG" dirty="0" smtClean="0">
                <a:hlinkClick r:id="rId5"/>
              </a:rPr>
              <a:t>github.com/Retsediv/ChristofidesAlgorithm/blob/master/christofides.py</a:t>
            </a:r>
            <a:endParaRPr lang="en-SG" dirty="0" smtClean="0"/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40286543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034472"/>
          </a:xfrm>
        </p:spPr>
        <p:txBody>
          <a:bodyPr>
            <a:normAutofit/>
          </a:bodyPr>
          <a:lstStyle/>
          <a:p>
            <a:r>
              <a:rPr lang="en-SG" dirty="0" smtClean="0"/>
              <a:t>approximation algorithm-</a:t>
            </a:r>
            <a:r>
              <a:rPr lang="en-SG" dirty="0" err="1" smtClean="0"/>
              <a:t>Christofides</a:t>
            </a:r>
            <a:r>
              <a:rPr lang="en-SG" dirty="0" smtClean="0"/>
              <a:t> algorithm(3/2</a:t>
            </a:r>
            <a:r>
              <a:rPr lang="en-SG" dirty="0"/>
              <a:t> </a:t>
            </a:r>
            <a:r>
              <a:rPr lang="en-SG" dirty="0" smtClean="0"/>
              <a:t>)</a:t>
            </a:r>
            <a:endParaRPr lang="en-SG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0" y="1034474"/>
            <a:ext cx="12192000" cy="5823526"/>
          </a:xfrm>
        </p:spPr>
        <p:txBody>
          <a:bodyPr/>
          <a:lstStyle/>
          <a:p>
            <a:r>
              <a:rPr lang="en-US" dirty="0" smtClean="0"/>
              <a:t>Step1: Find a minimum spanning tree T</a:t>
            </a:r>
          </a:p>
          <a:p>
            <a:r>
              <a:rPr lang="en-US" dirty="0" smtClean="0"/>
              <a:t>Step2: Let O be the set of vertices with odd degree in T. Find a minimum-cost perfect matching M</a:t>
            </a:r>
          </a:p>
          <a:p>
            <a:r>
              <a:rPr lang="en-US" dirty="0" smtClean="0"/>
              <a:t>Step3:Add the set of edges of M to T. Find a Eulerian tour.</a:t>
            </a:r>
          </a:p>
          <a:p>
            <a:r>
              <a:rPr lang="en-US" dirty="0" smtClean="0"/>
              <a:t>Step4:Shortcut the Eulerian tour to make a Hamiltonian Cycle.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490321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68218"/>
          </a:xfrm>
        </p:spPr>
        <p:txBody>
          <a:bodyPr/>
          <a:lstStyle/>
          <a:p>
            <a:r>
              <a:rPr lang="en-US" dirty="0" smtClean="0"/>
              <a:t>Example</a:t>
            </a:r>
            <a:endParaRPr lang="en-SG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68218"/>
            <a:ext cx="3082368" cy="2623127"/>
          </a:xfr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2368" y="868216"/>
            <a:ext cx="2676798" cy="2623129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9166" y="868214"/>
            <a:ext cx="2917865" cy="2623131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7031" y="868213"/>
            <a:ext cx="2731862" cy="2623131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-1" y="3648364"/>
            <a:ext cx="272472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Given: complete graph whose edge weights obey the triangle inequality</a:t>
            </a:r>
            <a:endParaRPr lang="en-SG" sz="2800" dirty="0"/>
          </a:p>
        </p:txBody>
      </p:sp>
      <p:sp>
        <p:nvSpPr>
          <p:cNvPr id="9" name="文字方塊 8"/>
          <p:cNvSpPr txBox="1"/>
          <p:nvPr/>
        </p:nvSpPr>
        <p:spPr>
          <a:xfrm>
            <a:off x="3168073" y="3749964"/>
            <a:ext cx="259109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Calculate minimum spanning tree T</a:t>
            </a:r>
            <a:endParaRPr lang="en-SG" sz="2800" dirty="0"/>
          </a:p>
        </p:txBody>
      </p:sp>
      <p:sp>
        <p:nvSpPr>
          <p:cNvPr id="10" name="文字方塊 9"/>
          <p:cNvSpPr txBox="1"/>
          <p:nvPr/>
        </p:nvSpPr>
        <p:spPr>
          <a:xfrm>
            <a:off x="5759166" y="3842327"/>
            <a:ext cx="291786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Calculate the set of vertices O with odd degree in T</a:t>
            </a:r>
            <a:endParaRPr lang="en-SG" sz="2800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8922327" y="3953164"/>
            <a:ext cx="248656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Form the subgraph of G using only the vertices of O</a:t>
            </a:r>
            <a:endParaRPr lang="en-SG" sz="2800" dirty="0"/>
          </a:p>
        </p:txBody>
      </p:sp>
    </p:spTree>
    <p:extLst>
      <p:ext uri="{BB962C8B-B14F-4D97-AF65-F5344CB8AC3E}">
        <p14:creationId xmlns:p14="http://schemas.microsoft.com/office/powerpoint/2010/main" val="9760533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68218"/>
          </a:xfrm>
        </p:spPr>
        <p:txBody>
          <a:bodyPr/>
          <a:lstStyle/>
          <a:p>
            <a:endParaRPr lang="en-SG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841" y="868219"/>
            <a:ext cx="2918691" cy="2823833"/>
          </a:xfr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1850" y="868219"/>
            <a:ext cx="2911850" cy="2823834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4220" y="868219"/>
            <a:ext cx="2655348" cy="2823834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9568" y="868218"/>
            <a:ext cx="2879632" cy="2823833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-6840" y="3980873"/>
            <a:ext cx="276851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Construct a minimum-weight perfect matching M in this subgraph</a:t>
            </a:r>
            <a:endParaRPr lang="en-SG" sz="2800" dirty="0"/>
          </a:p>
        </p:txBody>
      </p:sp>
      <p:sp>
        <p:nvSpPr>
          <p:cNvPr id="9" name="文字方塊 8"/>
          <p:cNvSpPr txBox="1"/>
          <p:nvPr/>
        </p:nvSpPr>
        <p:spPr>
          <a:xfrm>
            <a:off x="2911850" y="4091709"/>
            <a:ext cx="291185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Unite matching and spanning tree T ∪ M to form an Eulerian multigraph</a:t>
            </a:r>
            <a:endParaRPr lang="en-SG" sz="2800" dirty="0"/>
          </a:p>
        </p:txBody>
      </p:sp>
      <p:sp>
        <p:nvSpPr>
          <p:cNvPr id="10" name="文字方塊 9"/>
          <p:cNvSpPr txBox="1"/>
          <p:nvPr/>
        </p:nvSpPr>
        <p:spPr>
          <a:xfrm>
            <a:off x="6049818" y="4091709"/>
            <a:ext cx="238298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800" dirty="0" smtClean="0"/>
              <a:t>Calculate Euler tour</a:t>
            </a:r>
            <a:endParaRPr lang="en-SG" sz="2800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8626764" y="4091709"/>
            <a:ext cx="281709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Remove repeated vertices, giving the algorithm's output</a:t>
            </a:r>
            <a:endParaRPr lang="en-SG" sz="2800" dirty="0"/>
          </a:p>
        </p:txBody>
      </p:sp>
    </p:spTree>
    <p:extLst>
      <p:ext uri="{BB962C8B-B14F-4D97-AF65-F5344CB8AC3E}">
        <p14:creationId xmlns:p14="http://schemas.microsoft.com/office/powerpoint/2010/main" val="40414248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914400"/>
          </a:xfrm>
        </p:spPr>
        <p:txBody>
          <a:bodyPr/>
          <a:lstStyle/>
          <a:p>
            <a:r>
              <a:rPr lang="en-SG" altLang="zh-TW" dirty="0" smtClean="0"/>
              <a:t>Comparison1-brute force</a:t>
            </a:r>
            <a:endParaRPr lang="en-SG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0" y="914402"/>
            <a:ext cx="12192000" cy="5943598"/>
          </a:xfrm>
        </p:spPr>
        <p:txBody>
          <a:bodyPr/>
          <a:lstStyle/>
          <a:p>
            <a:r>
              <a:rPr lang="en-SG" dirty="0" smtClean="0"/>
              <a:t>1.Generate all (n-1)! Permutations of cities.</a:t>
            </a:r>
          </a:p>
          <a:p>
            <a:r>
              <a:rPr lang="en-SG" dirty="0" smtClean="0"/>
              <a:t>2.Calculate the cost of every permutation and keep track of the minimum cost permutation.</a:t>
            </a:r>
          </a:p>
          <a:p>
            <a:r>
              <a:rPr lang="en-SG" dirty="0" smtClean="0"/>
              <a:t>3.Return the permutation with minimum cost.</a:t>
            </a:r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3302916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914400"/>
          </a:xfrm>
        </p:spPr>
        <p:txBody>
          <a:bodyPr/>
          <a:lstStyle/>
          <a:p>
            <a:r>
              <a:rPr lang="en-SG" altLang="zh-TW" dirty="0" smtClean="0"/>
              <a:t>Comparison2-Simulated </a:t>
            </a:r>
            <a:r>
              <a:rPr lang="en-SG" altLang="zh-TW" dirty="0"/>
              <a:t>Annealing</a:t>
            </a:r>
            <a:endParaRPr lang="en-SG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31636" y="1634766"/>
            <a:ext cx="7657759" cy="3696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2591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68218"/>
          </a:xfrm>
        </p:spPr>
        <p:txBody>
          <a:bodyPr/>
          <a:lstStyle/>
          <a:p>
            <a:endParaRPr lang="en-SG" dirty="0"/>
          </a:p>
        </p:txBody>
      </p:sp>
      <p:pic>
        <p:nvPicPr>
          <p:cNvPr id="7" name="內容版面配置區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039" y="1926238"/>
            <a:ext cx="10281921" cy="3310779"/>
          </a:xfrm>
        </p:spPr>
      </p:pic>
    </p:spTree>
    <p:extLst>
      <p:ext uri="{BB962C8B-B14F-4D97-AF65-F5344CB8AC3E}">
        <p14:creationId xmlns:p14="http://schemas.microsoft.com/office/powerpoint/2010/main" val="1901398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68218"/>
          </a:xfrm>
        </p:spPr>
        <p:txBody>
          <a:bodyPr/>
          <a:lstStyle/>
          <a:p>
            <a:endParaRPr lang="en-SG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1965330" cy="4572000"/>
          </a:xfr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3510" y="3621466"/>
            <a:ext cx="4295017" cy="2382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7321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1171</TotalTime>
  <Words>390</Words>
  <Application>Microsoft Office PowerPoint</Application>
  <PresentationFormat>寬螢幕</PresentationFormat>
  <Paragraphs>47</Paragraphs>
  <Slides>26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26</vt:i4>
      </vt:variant>
    </vt:vector>
  </HeadingPairs>
  <TitlesOfParts>
    <vt:vector size="31" baseType="lpstr">
      <vt:lpstr>新細明體</vt:lpstr>
      <vt:lpstr>Arial</vt:lpstr>
      <vt:lpstr>Calibri</vt:lpstr>
      <vt:lpstr>Calibri Light</vt:lpstr>
      <vt:lpstr>Office 佈景主題</vt:lpstr>
      <vt:lpstr>Travelling Salesman problem </vt:lpstr>
      <vt:lpstr>Problem definition</vt:lpstr>
      <vt:lpstr>approximation algorithm-Christofides algorithm(3/2 )</vt:lpstr>
      <vt:lpstr>Example</vt:lpstr>
      <vt:lpstr>PowerPoint 簡報</vt:lpstr>
      <vt:lpstr>Comparison1-brute force</vt:lpstr>
      <vt:lpstr>Comparison2-Simulated Annealing</vt:lpstr>
      <vt:lpstr>PowerPoint 簡報</vt:lpstr>
      <vt:lpstr>PowerPoint 簡報</vt:lpstr>
      <vt:lpstr>PowerPoint 簡報</vt:lpstr>
      <vt:lpstr>Comparison3-Ant Colony Optimization Algorithm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input產生</vt:lpstr>
      <vt:lpstr>實驗-Christofides, Brute force</vt:lpstr>
      <vt:lpstr>實驗-Simulated annealing </vt:lpstr>
      <vt:lpstr>實驗-Ant Colony Optimization </vt:lpstr>
      <vt:lpstr>Reference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Harvey Yeh</dc:creator>
  <cp:lastModifiedBy>Harvey Yeh</cp:lastModifiedBy>
  <cp:revision>37</cp:revision>
  <dcterms:created xsi:type="dcterms:W3CDTF">2021-06-20T05:38:42Z</dcterms:created>
  <dcterms:modified xsi:type="dcterms:W3CDTF">2021-06-22T05:26:43Z</dcterms:modified>
</cp:coreProperties>
</file>